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6" r:id="rId3"/>
    <p:sldId id="267" r:id="rId4"/>
    <p:sldId id="258" r:id="rId5"/>
    <p:sldId id="259" r:id="rId6"/>
    <p:sldId id="264" r:id="rId7"/>
    <p:sldId id="262" r:id="rId8"/>
    <p:sldId id="268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9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tajima Eri" userId="1469c3ccb5553e07" providerId="LiveId" clId="{376D3227-B505-4746-A907-02E461613C55}"/>
    <pc:docChg chg="custSel modSld">
      <pc:chgData name="Kitajima Eri" userId="1469c3ccb5553e07" providerId="LiveId" clId="{376D3227-B505-4746-A907-02E461613C55}" dt="2021-10-05T12:01:21.259" v="199"/>
      <pc:docMkLst>
        <pc:docMk/>
      </pc:docMkLst>
      <pc:sldChg chg="addSp modSp mod chgLayout">
        <pc:chgData name="Kitajima Eri" userId="1469c3ccb5553e07" providerId="LiveId" clId="{376D3227-B505-4746-A907-02E461613C55}" dt="2021-09-27T22:25:18.891" v="116" actId="1076"/>
        <pc:sldMkLst>
          <pc:docMk/>
          <pc:sldMk cId="671808451" sldId="256"/>
        </pc:sldMkLst>
        <pc:spChg chg="add mod ord">
          <ac:chgData name="Kitajima Eri" userId="1469c3ccb5553e07" providerId="LiveId" clId="{376D3227-B505-4746-A907-02E461613C55}" dt="2021-09-27T22:25:18.891" v="116" actId="1076"/>
          <ac:spMkLst>
            <pc:docMk/>
            <pc:sldMk cId="671808451" sldId="256"/>
            <ac:spMk id="2" creationId="{4F91EC06-00E7-4FDE-A606-311187EF1128}"/>
          </ac:spMkLst>
        </pc:spChg>
        <pc:spChg chg="mod ord">
          <ac:chgData name="Kitajima Eri" userId="1469c3ccb5553e07" providerId="LiveId" clId="{376D3227-B505-4746-A907-02E461613C55}" dt="2021-09-27T22:24:39.865" v="112" actId="1076"/>
          <ac:spMkLst>
            <pc:docMk/>
            <pc:sldMk cId="671808451" sldId="256"/>
            <ac:spMk id="3" creationId="{00000000-0000-0000-0000-000000000000}"/>
          </ac:spMkLst>
        </pc:spChg>
        <pc:picChg chg="mod">
          <ac:chgData name="Kitajima Eri" userId="1469c3ccb5553e07" providerId="LiveId" clId="{376D3227-B505-4746-A907-02E461613C55}" dt="2021-09-27T22:25:11.890" v="115" actId="14100"/>
          <ac:picMkLst>
            <pc:docMk/>
            <pc:sldMk cId="671808451" sldId="256"/>
            <ac:picMk id="1028" creationId="{00000000-0000-0000-0000-000000000000}"/>
          </ac:picMkLst>
        </pc:picChg>
      </pc:sldChg>
      <pc:sldChg chg="modSp mod">
        <pc:chgData name="Kitajima Eri" userId="1469c3ccb5553e07" providerId="LiveId" clId="{376D3227-B505-4746-A907-02E461613C55}" dt="2021-10-05T12:01:21.259" v="199"/>
        <pc:sldMkLst>
          <pc:docMk/>
          <pc:sldMk cId="366934495" sldId="268"/>
        </pc:sldMkLst>
        <pc:spChg chg="mod">
          <ac:chgData name="Kitajima Eri" userId="1469c3ccb5553e07" providerId="LiveId" clId="{376D3227-B505-4746-A907-02E461613C55}" dt="2021-10-05T11:59:39.451" v="174" actId="14100"/>
          <ac:spMkLst>
            <pc:docMk/>
            <pc:sldMk cId="366934495" sldId="268"/>
            <ac:spMk id="2" creationId="{00000000-0000-0000-0000-000000000000}"/>
          </ac:spMkLst>
        </pc:spChg>
        <pc:spChg chg="mod">
          <ac:chgData name="Kitajima Eri" userId="1469c3ccb5553e07" providerId="LiveId" clId="{376D3227-B505-4746-A907-02E461613C55}" dt="2021-10-05T12:00:28.681" v="191" actId="27636"/>
          <ac:spMkLst>
            <pc:docMk/>
            <pc:sldMk cId="366934495" sldId="268"/>
            <ac:spMk id="7" creationId="{00000000-0000-0000-0000-000000000000}"/>
          </ac:spMkLst>
        </pc:spChg>
        <pc:spChg chg="mod">
          <ac:chgData name="Kitajima Eri" userId="1469c3ccb5553e07" providerId="LiveId" clId="{376D3227-B505-4746-A907-02E461613C55}" dt="2021-10-05T12:01:21.259" v="199"/>
          <ac:spMkLst>
            <pc:docMk/>
            <pc:sldMk cId="366934495" sldId="268"/>
            <ac:spMk id="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262F99-063F-4A38-8C40-8D7E8DDFF8A9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53275-8544-4D3D-AA8D-4F8CACA5B2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766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9EAD9F-A8D4-4DA3-A237-0270527C74A5}" type="datetime1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ACDC-F13B-480C-8B2A-5DDF1CB90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967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33A31D-963B-44AD-97D2-D9845EBEAB0F}" type="datetime1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ACDC-F13B-480C-8B2A-5DDF1CB90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655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9D05B6-EDA4-4062-B365-C1FD51225279}" type="datetime1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ACDC-F13B-480C-8B2A-5DDF1CB90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8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3736" y="6515894"/>
            <a:ext cx="2743200" cy="365125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9E1EACDC-F13B-480C-8B2A-5DDF1CB90E9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2812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9A4B8B6-FB19-44FE-A606-749123296E44}" type="datetime1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ACDC-F13B-480C-8B2A-5DDF1CB90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1257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33FE7A-5D38-416E-9356-482761806EE5}" type="datetime1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ACDC-F13B-480C-8B2A-5DDF1CB90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262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ACE5BA-248C-4845-830E-21DDE4B237A9}" type="datetime1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ACDC-F13B-480C-8B2A-5DDF1CB90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939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622AC7-2FED-40AB-8BE4-C3B1F6933C7D}" type="datetime1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ACDC-F13B-480C-8B2A-5DDF1CB90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66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EA1438-A600-40DF-9882-096CF9DDAEEC}" type="datetime1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ACDC-F13B-480C-8B2A-5DDF1CB90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57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D012DB-C768-46D5-91E5-7C70A56554EC}" type="datetime1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ACDC-F13B-480C-8B2A-5DDF1CB90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5156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6D0AEC-D4FE-410E-A6CA-C3FD6E06B492}" type="datetime1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ACDC-F13B-480C-8B2A-5DDF1CB90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8555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 rot="5400000">
            <a:off x="2699083" y="-2699083"/>
            <a:ext cx="6858000" cy="12256170"/>
          </a:xfrm>
          <a:prstGeom prst="rect">
            <a:avLst/>
          </a:prstGeom>
        </p:spPr>
      </p:pic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38200" y="63459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fld id="{9E1EACDC-F13B-480C-8B2A-5DDF1CB90E9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6930" y="6547004"/>
            <a:ext cx="2581879" cy="238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2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91EC06-00E7-4FDE-A606-311187EF11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8341" y="1015381"/>
            <a:ext cx="10039116" cy="2387600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solidFill>
                  <a:schemeClr val="accent1"/>
                </a:solidFill>
              </a:rPr>
              <a:t>令和</a:t>
            </a:r>
            <a:r>
              <a:rPr kumimoji="1" lang="en-US" altLang="ja-JP" sz="4000" b="1" dirty="0">
                <a:solidFill>
                  <a:schemeClr val="accent1"/>
                </a:solidFill>
              </a:rPr>
              <a:t>4</a:t>
            </a:r>
            <a:r>
              <a:rPr kumimoji="1" lang="ja-JP" altLang="en-US" sz="4000" b="1" dirty="0">
                <a:solidFill>
                  <a:schemeClr val="accent1"/>
                </a:solidFill>
              </a:rPr>
              <a:t>年度アクセラレーションプログラム</a:t>
            </a:r>
            <a:br>
              <a:rPr kumimoji="1" lang="en-US" altLang="ja-JP" sz="4000" b="1" dirty="0">
                <a:solidFill>
                  <a:schemeClr val="accent1"/>
                </a:solidFill>
              </a:rPr>
            </a:br>
            <a:r>
              <a:rPr kumimoji="1" lang="ja-JP" altLang="en-US" sz="4000" b="1" dirty="0">
                <a:solidFill>
                  <a:schemeClr val="accent1"/>
                </a:solidFill>
              </a:rPr>
              <a:t>応募内容</a:t>
            </a:r>
            <a:endParaRPr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74892" y="4077823"/>
            <a:ext cx="9144000" cy="1899230"/>
          </a:xfrm>
        </p:spPr>
        <p:txBody>
          <a:bodyPr>
            <a:normAutofit/>
          </a:bodyPr>
          <a:lstStyle/>
          <a:p>
            <a:pPr algn="l"/>
            <a:r>
              <a:rPr lang="ja-JP" altLang="en-US" sz="4000" b="1" dirty="0">
                <a:solidFill>
                  <a:schemeClr val="accent1"/>
                </a:solidFill>
              </a:rPr>
              <a:t>事業タイトル：</a:t>
            </a:r>
            <a:endParaRPr lang="en-US" altLang="ja-JP" sz="4000" b="1" dirty="0">
              <a:solidFill>
                <a:schemeClr val="accent1"/>
              </a:solidFill>
            </a:endParaRPr>
          </a:p>
          <a:p>
            <a:pPr algn="l"/>
            <a:r>
              <a:rPr kumimoji="1" lang="ja-JP" altLang="en-US" sz="4000" b="1" dirty="0">
                <a:solidFill>
                  <a:schemeClr val="accent1"/>
                </a:solidFill>
              </a:rPr>
              <a:t>氏名：</a:t>
            </a:r>
          </a:p>
        </p:txBody>
      </p:sp>
      <p:pic>
        <p:nvPicPr>
          <p:cNvPr id="1028" name="Picture 4" descr="STARTUP GATEWAY SAG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43" y="583949"/>
            <a:ext cx="2255564" cy="1002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1808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7989" y="-56642"/>
            <a:ext cx="10515600" cy="1325563"/>
          </a:xfrm>
        </p:spPr>
        <p:txBody>
          <a:bodyPr/>
          <a:lstStyle/>
          <a:p>
            <a:r>
              <a:rPr lang="ja-JP" altLang="en-US" b="1" dirty="0">
                <a:solidFill>
                  <a:schemeClr val="accent1"/>
                </a:solidFill>
              </a:rPr>
              <a:t>解決したい</a:t>
            </a:r>
            <a:r>
              <a:rPr kumimoji="1" lang="ja-JP" altLang="en-US" b="1" dirty="0">
                <a:solidFill>
                  <a:schemeClr val="accent1"/>
                </a:solidFill>
              </a:rPr>
              <a:t>課題</a:t>
            </a: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772825" y="814420"/>
            <a:ext cx="1846333" cy="316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800" b="1" dirty="0">
                <a:solidFill>
                  <a:schemeClr val="accent1"/>
                </a:solidFill>
              </a:rPr>
              <a:t>ISSUE / PROBLEM</a:t>
            </a:r>
            <a:endParaRPr lang="ja-JP" altLang="en-US" sz="1800" b="1" dirty="0">
              <a:solidFill>
                <a:schemeClr val="accent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45657" y="1251284"/>
            <a:ext cx="11968119" cy="52698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321018" y="1364955"/>
            <a:ext cx="9365148" cy="764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>
                <a:solidFill>
                  <a:schemeClr val="accent1"/>
                </a:solidFill>
              </a:rPr>
              <a:t>どのような経験からその課題が見えてきたのか？（原体験は何か？）</a:t>
            </a:r>
            <a:endParaRPr lang="en-US" altLang="ja-JP" sz="1800" b="1" dirty="0">
              <a:solidFill>
                <a:schemeClr val="accent1"/>
              </a:solidFill>
            </a:endParaRPr>
          </a:p>
          <a:p>
            <a:r>
              <a:rPr lang="ja-JP" altLang="en-US" sz="1800" b="1" dirty="0">
                <a:solidFill>
                  <a:schemeClr val="accent1"/>
                </a:solidFill>
              </a:rPr>
              <a:t>なぜその課題を解決したいと思っているのか？（その動機は何か？）</a:t>
            </a:r>
            <a:endParaRPr lang="en-US" altLang="ja-JP" sz="1800" b="1" dirty="0">
              <a:solidFill>
                <a:schemeClr val="accent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91260" y="2129275"/>
            <a:ext cx="11528308" cy="427961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（こちらにご記入ください。図、文章どちらでも構いません。）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14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ACDC-F13B-480C-8B2A-5DDF1CB90E9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003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7989" y="-56642"/>
            <a:ext cx="10515600" cy="1325563"/>
          </a:xfrm>
        </p:spPr>
        <p:txBody>
          <a:bodyPr/>
          <a:lstStyle/>
          <a:p>
            <a:r>
              <a:rPr lang="ja-JP" altLang="en-US" b="1" dirty="0">
                <a:solidFill>
                  <a:schemeClr val="accent1"/>
                </a:solidFill>
              </a:rPr>
              <a:t>その</a:t>
            </a:r>
            <a:r>
              <a:rPr kumimoji="1" lang="ja-JP" altLang="en-US" b="1" dirty="0">
                <a:solidFill>
                  <a:schemeClr val="accent1"/>
                </a:solidFill>
              </a:rPr>
              <a:t>課題を解決する価値</a:t>
            </a: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772824" y="814420"/>
            <a:ext cx="2755303" cy="316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800" b="1" dirty="0">
                <a:solidFill>
                  <a:schemeClr val="accent1"/>
                </a:solidFill>
              </a:rPr>
              <a:t>VALUE / SOCIAL IMPACT</a:t>
            </a:r>
            <a:endParaRPr lang="ja-JP" altLang="en-US" sz="1800" b="1" dirty="0">
              <a:solidFill>
                <a:schemeClr val="accent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45657" y="1259376"/>
            <a:ext cx="11968119" cy="52698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391260" y="1375662"/>
            <a:ext cx="9365147" cy="764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>
                <a:solidFill>
                  <a:schemeClr val="accent1"/>
                </a:solidFill>
              </a:rPr>
              <a:t>その課題を解決することにどんな価値があるか？（誰の困りごとを解決するのか？）</a:t>
            </a:r>
            <a:endParaRPr lang="en-US" altLang="ja-JP" sz="1800" b="1" dirty="0">
              <a:solidFill>
                <a:schemeClr val="accent1"/>
              </a:solidFill>
            </a:endParaRPr>
          </a:p>
          <a:p>
            <a:r>
              <a:rPr lang="ja-JP" altLang="en-US" sz="1800" b="1" dirty="0">
                <a:solidFill>
                  <a:schemeClr val="accent1"/>
                </a:solidFill>
              </a:rPr>
              <a:t>どんな社会問題を解決することに繋がるか？（社会的意義は何か？）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391260" y="2139983"/>
            <a:ext cx="11528308" cy="420696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（こちらにご記入ください。</a:t>
            </a:r>
            <a:r>
              <a:rPr lang="ja-JP" altLang="en-US" sz="1400" dirty="0">
                <a:solidFill>
                  <a:schemeClr val="tx1"/>
                </a:solidFill>
              </a:rPr>
              <a:t>図、文章図、文章どちらでも構いません。 </a:t>
            </a:r>
            <a:r>
              <a:rPr kumimoji="1" lang="ja-JP" altLang="en-US" sz="1400" dirty="0">
                <a:solidFill>
                  <a:schemeClr val="tx1"/>
                </a:solidFill>
              </a:rPr>
              <a:t>）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ACDC-F13B-480C-8B2A-5DDF1CB90E9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77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72825" y="-69508"/>
            <a:ext cx="10515600" cy="1325563"/>
          </a:xfrm>
        </p:spPr>
        <p:txBody>
          <a:bodyPr/>
          <a:lstStyle/>
          <a:p>
            <a:r>
              <a:rPr lang="ja-JP" altLang="en-US" b="1" dirty="0">
                <a:solidFill>
                  <a:schemeClr val="accent1"/>
                </a:solidFill>
              </a:rPr>
              <a:t>解決する方法</a:t>
            </a:r>
            <a:endParaRPr kumimoji="1" lang="ja-JP" altLang="en-US" b="1" dirty="0">
              <a:solidFill>
                <a:schemeClr val="accent1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772825" y="814420"/>
            <a:ext cx="1846333" cy="316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800" b="1" dirty="0">
                <a:solidFill>
                  <a:schemeClr val="accent1"/>
                </a:solidFill>
              </a:rPr>
              <a:t>SOLUTION / IDEA</a:t>
            </a:r>
            <a:endParaRPr lang="ja-JP" altLang="en-US" sz="1800" b="1" dirty="0">
              <a:solidFill>
                <a:schemeClr val="accent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45657" y="1259376"/>
            <a:ext cx="11968119" cy="52698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993095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1800" b="1" dirty="0">
              <a:solidFill>
                <a:schemeClr val="accent1"/>
              </a:solidFill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310521" y="1323768"/>
            <a:ext cx="10346690" cy="764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>
                <a:solidFill>
                  <a:schemeClr val="accent1"/>
                </a:solidFill>
              </a:rPr>
              <a:t>どんなサービスやプロダクト（製品）で解決するのか？（何を売るのか？）</a:t>
            </a:r>
            <a:endParaRPr lang="en-US" altLang="ja-JP" sz="1800" b="1" dirty="0">
              <a:solidFill>
                <a:schemeClr val="accent1"/>
              </a:solidFill>
            </a:endParaRPr>
          </a:p>
          <a:p>
            <a:r>
              <a:rPr lang="ja-JP" altLang="en-US" sz="1800" b="1" dirty="0">
                <a:solidFill>
                  <a:schemeClr val="accent1"/>
                </a:solidFill>
              </a:rPr>
              <a:t>それらをどうやってユーザー（課題を抱える人）に届けるのか？（どうやって売るのか？）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391260" y="2088088"/>
            <a:ext cx="11528308" cy="432080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（こちらにご記入ください。</a:t>
            </a:r>
            <a:r>
              <a:rPr lang="ja-JP" altLang="en-US" sz="1400" dirty="0">
                <a:solidFill>
                  <a:schemeClr val="tx1"/>
                </a:solidFill>
              </a:rPr>
              <a:t>図、文章図、文章どちらでも構いません。 </a:t>
            </a:r>
            <a:r>
              <a:rPr kumimoji="1" lang="ja-JP" altLang="en-US" sz="1400" dirty="0">
                <a:solidFill>
                  <a:schemeClr val="tx1"/>
                </a:solidFill>
              </a:rPr>
              <a:t>）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ACDC-F13B-480C-8B2A-5DDF1CB90E91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7341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6609" y="-58095"/>
            <a:ext cx="10515600" cy="1325563"/>
          </a:xfrm>
        </p:spPr>
        <p:txBody>
          <a:bodyPr/>
          <a:lstStyle/>
          <a:p>
            <a:r>
              <a:rPr kumimoji="1" lang="ja-JP" altLang="en-US" b="1" dirty="0">
                <a:solidFill>
                  <a:schemeClr val="accent1"/>
                </a:solidFill>
              </a:rPr>
              <a:t>ビジネスモデル</a:t>
            </a: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756641" y="814420"/>
            <a:ext cx="1846333" cy="316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800" b="1" dirty="0">
                <a:solidFill>
                  <a:schemeClr val="accent1"/>
                </a:solidFill>
              </a:rPr>
              <a:t>BUSINESS</a:t>
            </a:r>
            <a:r>
              <a:rPr lang="ja-JP" altLang="en-US" sz="1800" b="1" dirty="0">
                <a:solidFill>
                  <a:schemeClr val="accent1"/>
                </a:solidFill>
              </a:rPr>
              <a:t> </a:t>
            </a:r>
            <a:r>
              <a:rPr lang="en-US" altLang="ja-JP" sz="1800" b="1" dirty="0">
                <a:solidFill>
                  <a:schemeClr val="accent1"/>
                </a:solidFill>
              </a:rPr>
              <a:t>MODEL</a:t>
            </a:r>
            <a:endParaRPr lang="ja-JP" alt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45657" y="1251284"/>
            <a:ext cx="11968119" cy="52698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391260" y="1348766"/>
            <a:ext cx="9365148" cy="764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>
                <a:solidFill>
                  <a:schemeClr val="accent1"/>
                </a:solidFill>
              </a:rPr>
              <a:t>誰がそのサービスやプロダクト（製品）を使用するのか？</a:t>
            </a:r>
            <a:endParaRPr lang="en-US" altLang="ja-JP" sz="1800" b="1" dirty="0">
              <a:solidFill>
                <a:schemeClr val="accent1"/>
              </a:solidFill>
            </a:endParaRPr>
          </a:p>
          <a:p>
            <a:r>
              <a:rPr lang="ja-JP" altLang="en-US" sz="1800" b="1" dirty="0">
                <a:solidFill>
                  <a:schemeClr val="accent1"/>
                </a:solidFill>
              </a:rPr>
              <a:t>マネタイズ（収益化）はどうなっているのか？（誰がお金を払うのか？）</a:t>
            </a:r>
            <a:endParaRPr lang="en-US" altLang="ja-JP" sz="1800" b="1" dirty="0">
              <a:solidFill>
                <a:schemeClr val="accent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91260" y="2113086"/>
            <a:ext cx="11528308" cy="429580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（こちらにご記入ください。</a:t>
            </a:r>
            <a:r>
              <a:rPr lang="ja-JP" altLang="en-US" sz="1400" dirty="0">
                <a:solidFill>
                  <a:schemeClr val="tx1"/>
                </a:solidFill>
              </a:rPr>
              <a:t>図、文章どちらでも構いません。 </a:t>
            </a:r>
            <a:r>
              <a:rPr kumimoji="1" lang="ja-JP" altLang="en-US" sz="1400" dirty="0">
                <a:solidFill>
                  <a:schemeClr val="tx1"/>
                </a:solidFill>
              </a:rPr>
              <a:t>）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（「</a:t>
            </a:r>
            <a:r>
              <a:rPr kumimoji="1" lang="ja-JP" altLang="en-US" sz="1400" dirty="0">
                <a:solidFill>
                  <a:schemeClr val="tx1"/>
                </a:solidFill>
              </a:rPr>
              <a:t>誰が」「誰に」「何を」を明確にし、</a:t>
            </a:r>
            <a:r>
              <a:rPr lang="ja-JP" altLang="en-US" sz="1400" dirty="0">
                <a:solidFill>
                  <a:schemeClr val="tx1"/>
                </a:solidFill>
              </a:rPr>
              <a:t>「モノ（サービスやプロダクト）」「カネ」「情報」の流れ</a:t>
            </a:r>
            <a:r>
              <a:rPr kumimoji="1" lang="ja-JP" altLang="en-US" sz="1400" dirty="0">
                <a:solidFill>
                  <a:schemeClr val="tx1"/>
                </a:solidFill>
              </a:rPr>
              <a:t>がわかるように記載ください。）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endParaRPr kumimoji="1" lang="en-US" altLang="ja-JP" sz="14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endParaRPr kumimoji="1" lang="en-US" altLang="ja-JP" sz="1400" dirty="0">
              <a:solidFill>
                <a:schemeClr val="tx1"/>
              </a:solidFill>
            </a:endParaRPr>
          </a:p>
          <a:p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ACDC-F13B-480C-8B2A-5DDF1CB90E91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9567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6609" y="-58095"/>
            <a:ext cx="10515600" cy="1325563"/>
          </a:xfrm>
        </p:spPr>
        <p:txBody>
          <a:bodyPr/>
          <a:lstStyle/>
          <a:p>
            <a:r>
              <a:rPr lang="ja-JP" altLang="en-US" b="1" dirty="0">
                <a:solidFill>
                  <a:schemeClr val="accent1"/>
                </a:solidFill>
              </a:rPr>
              <a:t>なぜあなたがやるのか？</a:t>
            </a:r>
            <a:endParaRPr kumimoji="1" lang="ja-JP" altLang="en-US" b="1" dirty="0">
              <a:solidFill>
                <a:schemeClr val="accent1"/>
              </a:solidFill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855976" y="-28603"/>
            <a:ext cx="5257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1800" b="1" dirty="0">
              <a:solidFill>
                <a:schemeClr val="accent1"/>
              </a:solidFill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756641" y="814420"/>
            <a:ext cx="1846333" cy="316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800" b="1" dirty="0">
                <a:solidFill>
                  <a:schemeClr val="accent1"/>
                </a:solidFill>
              </a:rPr>
              <a:t>Why</a:t>
            </a:r>
            <a:r>
              <a:rPr lang="ja-JP" altLang="en-US" sz="1800" b="1" dirty="0">
                <a:solidFill>
                  <a:schemeClr val="accent1"/>
                </a:solidFill>
              </a:rPr>
              <a:t> </a:t>
            </a:r>
            <a:r>
              <a:rPr lang="en-US" altLang="ja-JP" sz="1800" b="1" dirty="0">
                <a:solidFill>
                  <a:schemeClr val="accent1"/>
                </a:solidFill>
              </a:rPr>
              <a:t>you</a:t>
            </a:r>
            <a:r>
              <a:rPr lang="ja-JP" altLang="en-US" sz="1800" b="1" dirty="0">
                <a:solidFill>
                  <a:schemeClr val="accent1"/>
                </a:solidFill>
              </a:rPr>
              <a:t>？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45657" y="1251284"/>
            <a:ext cx="11968119" cy="52698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391260" y="1348766"/>
            <a:ext cx="10986142" cy="764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>
                <a:solidFill>
                  <a:schemeClr val="accent1"/>
                </a:solidFill>
              </a:rPr>
              <a:t>あなたが本事業をやれる理由は？</a:t>
            </a:r>
            <a:endParaRPr lang="en-US" altLang="ja-JP" sz="1800" b="1" dirty="0">
              <a:solidFill>
                <a:schemeClr val="accent1"/>
              </a:solidFill>
            </a:endParaRPr>
          </a:p>
          <a:p>
            <a:r>
              <a:rPr lang="ja-JP" altLang="en-US" sz="1800" b="1" dirty="0">
                <a:solidFill>
                  <a:schemeClr val="accent1"/>
                </a:solidFill>
              </a:rPr>
              <a:t>活かせる経験やノウハウはあるか？（どんなリソースやチャネル・ネットワークを持っているか？）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391260" y="2113086"/>
            <a:ext cx="11528308" cy="429580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（こちらにご記入ください。</a:t>
            </a:r>
            <a:r>
              <a:rPr lang="ja-JP" altLang="en-US" sz="1400" dirty="0">
                <a:solidFill>
                  <a:schemeClr val="tx1"/>
                </a:solidFill>
              </a:rPr>
              <a:t>図、文章どちらでも構いません。 </a:t>
            </a:r>
            <a:r>
              <a:rPr kumimoji="1" lang="ja-JP" altLang="en-US" sz="1400" dirty="0">
                <a:solidFill>
                  <a:schemeClr val="tx1"/>
                </a:solidFill>
              </a:rPr>
              <a:t>）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ACDC-F13B-480C-8B2A-5DDF1CB90E91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713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0885" y="-74279"/>
            <a:ext cx="10515600" cy="1325563"/>
          </a:xfrm>
        </p:spPr>
        <p:txBody>
          <a:bodyPr/>
          <a:lstStyle/>
          <a:p>
            <a:r>
              <a:rPr lang="ja-JP" altLang="en-US" b="1" dirty="0">
                <a:solidFill>
                  <a:schemeClr val="accent1"/>
                </a:solidFill>
              </a:rPr>
              <a:t>今後の展望</a:t>
            </a:r>
            <a:endParaRPr kumimoji="1" lang="ja-JP" altLang="en-US" b="1" dirty="0">
              <a:solidFill>
                <a:schemeClr val="accent1"/>
              </a:solidFill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311299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1800" b="1" dirty="0">
              <a:solidFill>
                <a:schemeClr val="accent1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756641" y="814420"/>
            <a:ext cx="1846333" cy="316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800" b="1" dirty="0">
                <a:solidFill>
                  <a:schemeClr val="accent1"/>
                </a:solidFill>
              </a:rPr>
              <a:t>FUTURE VISION</a:t>
            </a:r>
            <a:endParaRPr lang="ja-JP" altLang="en-US" sz="1800" b="1" dirty="0">
              <a:solidFill>
                <a:schemeClr val="accent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707639" y="3244334"/>
            <a:ext cx="27767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図、文章は問いません。 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45657" y="1251284"/>
            <a:ext cx="11968119" cy="52698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391260" y="1348766"/>
            <a:ext cx="9365148" cy="764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>
                <a:solidFill>
                  <a:schemeClr val="accent1"/>
                </a:solidFill>
              </a:rPr>
              <a:t>その事業をどのように拡大していくのか？</a:t>
            </a:r>
            <a:endParaRPr lang="en-US" altLang="ja-JP" sz="1800" b="1" dirty="0">
              <a:solidFill>
                <a:schemeClr val="accent1"/>
              </a:solidFill>
            </a:endParaRPr>
          </a:p>
          <a:p>
            <a:r>
              <a:rPr lang="ja-JP" altLang="en-US" sz="1800" b="1" dirty="0">
                <a:solidFill>
                  <a:schemeClr val="accent1"/>
                </a:solidFill>
              </a:rPr>
              <a:t>事業拡大の先に派生する新たな事業はあるか？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391260" y="2113086"/>
            <a:ext cx="11528308" cy="429580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（こちらにご記入ください。</a:t>
            </a:r>
            <a:r>
              <a:rPr lang="ja-JP" altLang="en-US" sz="1400" dirty="0">
                <a:solidFill>
                  <a:schemeClr val="tx1"/>
                </a:solidFill>
              </a:rPr>
              <a:t>図、文章どちらでも構いません。 </a:t>
            </a:r>
            <a:r>
              <a:rPr kumimoji="1" lang="ja-JP" altLang="en-US" sz="1400" dirty="0">
                <a:solidFill>
                  <a:schemeClr val="tx1"/>
                </a:solidFill>
              </a:rPr>
              <a:t>）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ACDC-F13B-480C-8B2A-5DDF1CB90E91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1659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0884" y="-74279"/>
            <a:ext cx="11047895" cy="1325563"/>
          </a:xfrm>
        </p:spPr>
        <p:txBody>
          <a:bodyPr/>
          <a:lstStyle/>
          <a:p>
            <a:r>
              <a:rPr lang="ja-JP" altLang="en-US" b="1" dirty="0">
                <a:solidFill>
                  <a:schemeClr val="accent1"/>
                </a:solidFill>
              </a:rPr>
              <a:t>本プログラムをどのように活用したいか？</a:t>
            </a:r>
            <a:endParaRPr kumimoji="1" lang="ja-JP" altLang="en-US" b="1" dirty="0">
              <a:solidFill>
                <a:schemeClr val="accent1"/>
              </a:solidFill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311299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1800" b="1" dirty="0">
              <a:solidFill>
                <a:schemeClr val="accent1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756641" y="814420"/>
            <a:ext cx="3057076" cy="316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800" b="1" dirty="0">
                <a:solidFill>
                  <a:schemeClr val="accent1"/>
                </a:solidFill>
              </a:rPr>
              <a:t>HOW TO USE THIS PROGRAM</a:t>
            </a:r>
            <a:endParaRPr lang="ja-JP" altLang="en-US" sz="1800" b="1" dirty="0">
              <a:solidFill>
                <a:schemeClr val="accent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707639" y="3244334"/>
            <a:ext cx="27767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図、文章は問いません。 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45657" y="1251284"/>
            <a:ext cx="11968119" cy="52698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391260" y="1348766"/>
            <a:ext cx="9365148" cy="764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>
                <a:solidFill>
                  <a:schemeClr val="accent1"/>
                </a:solidFill>
              </a:rPr>
              <a:t>どのような事業課題がありますか？</a:t>
            </a:r>
            <a:endParaRPr lang="en-US" altLang="ja-JP" sz="1800" b="1" dirty="0">
              <a:solidFill>
                <a:schemeClr val="accent1"/>
              </a:solidFill>
            </a:endParaRPr>
          </a:p>
          <a:p>
            <a:r>
              <a:rPr lang="ja-JP" altLang="en-US" sz="1800" b="1" dirty="0">
                <a:solidFill>
                  <a:schemeClr val="accent1"/>
                </a:solidFill>
              </a:rPr>
              <a:t>本プログラムを通じて何を得たいですか？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391260" y="2113086"/>
            <a:ext cx="11528308" cy="429580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（こちらにご記入ください。</a:t>
            </a:r>
            <a:r>
              <a:rPr lang="ja-JP" altLang="en-US" sz="1400" dirty="0">
                <a:solidFill>
                  <a:schemeClr val="tx1"/>
                </a:solidFill>
              </a:rPr>
              <a:t>図、文章どちらでも構いません。 </a:t>
            </a:r>
            <a:r>
              <a:rPr kumimoji="1" lang="ja-JP" altLang="en-US" sz="1400" dirty="0">
                <a:solidFill>
                  <a:schemeClr val="tx1"/>
                </a:solidFill>
              </a:rPr>
              <a:t>）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ACDC-F13B-480C-8B2A-5DDF1CB90E91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34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1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0B0F0"/>
      </a:accent1>
      <a:accent2>
        <a:srgbClr val="7CCA62"/>
      </a:accent2>
      <a:accent3>
        <a:srgbClr val="009D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466</Words>
  <Application>Microsoft Office PowerPoint</Application>
  <PresentationFormat>ワイド画面</PresentationFormat>
  <Paragraphs>49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游ゴシック</vt:lpstr>
      <vt:lpstr>Arial</vt:lpstr>
      <vt:lpstr>Calibri</vt:lpstr>
      <vt:lpstr>Wingdings</vt:lpstr>
      <vt:lpstr>Office テーマ</vt:lpstr>
      <vt:lpstr>令和4年度アクセラレーションプログラム 応募内容</vt:lpstr>
      <vt:lpstr>解決したい課題</vt:lpstr>
      <vt:lpstr>その課題を解決する価値</vt:lpstr>
      <vt:lpstr>解決する方法</vt:lpstr>
      <vt:lpstr>ビジネスモデル</vt:lpstr>
      <vt:lpstr>なぜあなたがやるのか？</vt:lpstr>
      <vt:lpstr>今後の展望</vt:lpstr>
      <vt:lpstr>本プログラムをどのように活用したいか？</vt:lpstr>
    </vt:vector>
  </TitlesOfParts>
  <Company>DTT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z</dc:creator>
  <cp:lastModifiedBy>Administrator</cp:lastModifiedBy>
  <cp:revision>26</cp:revision>
  <dcterms:created xsi:type="dcterms:W3CDTF">2019-09-24T10:03:05Z</dcterms:created>
  <dcterms:modified xsi:type="dcterms:W3CDTF">2022-05-16T04:38:40Z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60d57e-af5b-4752-ac57-3e4f28ca11dc_Enabled">
    <vt:lpwstr>true</vt:lpwstr>
  </property>
  <property fmtid="{D5CDD505-2E9C-101B-9397-08002B2CF9AE}" pid="3" name="MSIP_Label_ea60d57e-af5b-4752-ac57-3e4f28ca11dc_SetDate">
    <vt:lpwstr>2022-05-16T04:28:08Z</vt:lpwstr>
  </property>
  <property fmtid="{D5CDD505-2E9C-101B-9397-08002B2CF9AE}" pid="4" name="MSIP_Label_ea60d57e-af5b-4752-ac57-3e4f28ca11dc_Method">
    <vt:lpwstr>Standard</vt:lpwstr>
  </property>
  <property fmtid="{D5CDD505-2E9C-101B-9397-08002B2CF9AE}" pid="5" name="MSIP_Label_ea60d57e-af5b-4752-ac57-3e4f28ca11dc_Name">
    <vt:lpwstr>ea60d57e-af5b-4752-ac57-3e4f28ca11dc</vt:lpwstr>
  </property>
  <property fmtid="{D5CDD505-2E9C-101B-9397-08002B2CF9AE}" pid="6" name="MSIP_Label_ea60d57e-af5b-4752-ac57-3e4f28ca11dc_SiteId">
    <vt:lpwstr>36da45f1-dd2c-4d1f-af13-5abe46b99921</vt:lpwstr>
  </property>
  <property fmtid="{D5CDD505-2E9C-101B-9397-08002B2CF9AE}" pid="7" name="MSIP_Label_ea60d57e-af5b-4752-ac57-3e4f28ca11dc_ActionId">
    <vt:lpwstr>70f8567b-c60d-4fc0-91a0-e5e6c4576976</vt:lpwstr>
  </property>
  <property fmtid="{D5CDD505-2E9C-101B-9397-08002B2CF9AE}" pid="8" name="MSIP_Label_ea60d57e-af5b-4752-ac57-3e4f28ca11dc_ContentBits">
    <vt:lpwstr>0</vt:lpwstr>
  </property>
</Properties>
</file>